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UI/customUI14.xml" ContentType="application/vnd.ms-office.activeX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</a:rPr>
              <a:t>How to use this deck  (360LM BTL Add-in)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09728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1234439"/>
            <a:ext cx="457200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234439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1234439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F3864"/>
                </a:solidFill>
              </a:rPr>
              <a:t>Install Add-in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178308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In PowerPoint: Insert → Get Add-ins → From File → select 360LM_BTL_Addin.xml
(Windows desktop only. Mac/web: use this template directly.)</a:t>
            </a:r>
          </a:p>
        </p:txBody>
      </p:sp>
      <p:sp>
        <p:nvSpPr>
          <p:cNvPr id="9" name="Rectangle 8"/>
          <p:cNvSpPr/>
          <p:nvPr/>
        </p:nvSpPr>
        <p:spPr>
          <a:xfrm>
            <a:off x="4297680" y="109728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34840" y="1234439"/>
            <a:ext cx="457200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34840" y="1234439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83480" y="1234439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F3864"/>
                </a:solidFill>
              </a:rPr>
              <a:t>Fill the Cover slide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4840" y="178308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Click the 360LM Branding tab → 'Edit Cover'. Enter Brand, Campaign, Date.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0" y="109728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66760" y="1234439"/>
            <a:ext cx="457200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66760" y="1234439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15400" y="1234439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F3864"/>
                </a:solidFill>
              </a:rPr>
              <a:t>Add a counter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66760" y="178308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Click '➕ New Counter'. A form opens — fill Counter Name, City, State, Brand, then add branding items.
Click 'Generate Slide'. A new counter slide is added automatically.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3657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02920" y="3794760"/>
            <a:ext cx="457200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02920" y="379476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" y="3794760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F3864"/>
                </a:solidFill>
              </a:rPr>
              <a:t>Attach creatives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434340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Drag or paste each creative into the orange-bordered box on the right of each counter slide.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97680" y="3657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434840" y="3794760"/>
            <a:ext cx="457200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434840" y="379476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3794760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F3864"/>
                </a:solidFill>
              </a:rPr>
              <a:t>Validate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34840" y="434340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Click '✓ Validate' to check for missing sizes, blank required fields, or unrecognised item types.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229600" y="3657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1F38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8366760" y="3794760"/>
            <a:ext cx="457200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366760" y="3794760"/>
            <a:ext cx="457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915400" y="3794760"/>
            <a:ext cx="2834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1F3864"/>
                </a:solidFill>
              </a:rPr>
              <a:t>Send to 360LM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366760" y="434340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Click '📤 Export' → 'Email to 360LM'. Your deck is sent with embedded JSON — no manual re-entry needed at 360LM's end.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0" y="6592824"/>
            <a:ext cx="12188952" cy="265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F2F2F2"/>
                </a:solidFill>
              </a:rPr>
              <a:t>360LM BTL Add-in  •  Questions? Contact 360degreemktg@gmail.com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38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748272"/>
            <a:ext cx="12188952" cy="109728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lm360_logo_placeholder"/>
          <p:cNvSpPr/>
          <p:nvPr/>
        </p:nvSpPr>
        <p:spPr>
          <a:xfrm>
            <a:off x="457200" y="365760"/>
            <a:ext cx="2926080" cy="1280160"/>
          </a:xfrm>
          <a:prstGeom prst="rect">
            <a:avLst/>
          </a:prstGeom>
          <a:noFill/>
          <a:ln w="19050">
            <a:solidFill>
              <a:srgbClr val="FF6B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29260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6B00"/>
                </a:solidFill>
              </a:rPr>
              <a:t>CLIENT LOGO</a:t>
            </a:r>
          </a:p>
        </p:txBody>
      </p:sp>
      <p:sp>
        <p:nvSpPr>
          <p:cNvPr id="6" name="lm360_deck_title"/>
          <p:cNvSpPr txBox="1"/>
          <p:nvPr/>
        </p:nvSpPr>
        <p:spPr>
          <a:xfrm>
            <a:off x="457200" y="182880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</a:rPr>
              <a:t>BTL Installation Brief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108960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6B00"/>
                </a:solidFill>
              </a:rPr>
              <a:t>Brand:</a:t>
            </a:r>
          </a:p>
        </p:txBody>
      </p:sp>
      <p:sp>
        <p:nvSpPr>
          <p:cNvPr id="8" name="lm360_brand"/>
          <p:cNvSpPr txBox="1"/>
          <p:nvPr/>
        </p:nvSpPr>
        <p:spPr>
          <a:xfrm>
            <a:off x="2194560" y="310896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</a:rPr>
              <a:t>[ Enter Brand Name 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675887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6B00"/>
                </a:solidFill>
              </a:rPr>
              <a:t>Campaign:</a:t>
            </a:r>
          </a:p>
        </p:txBody>
      </p:sp>
      <p:sp>
        <p:nvSpPr>
          <p:cNvPr id="10" name="lm360_campaign"/>
          <p:cNvSpPr txBox="1"/>
          <p:nvPr/>
        </p:nvSpPr>
        <p:spPr>
          <a:xfrm>
            <a:off x="2194560" y="3675887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</a:rPr>
              <a:t>[ Enter Campaign Name 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242816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6B00"/>
                </a:solidFill>
              </a:rPr>
              <a:t>Date:</a:t>
            </a:r>
          </a:p>
        </p:txBody>
      </p:sp>
      <p:sp>
        <p:nvSpPr>
          <p:cNvPr id="12" name="lm360_date"/>
          <p:cNvSpPr txBox="1"/>
          <p:nvPr/>
        </p:nvSpPr>
        <p:spPr>
          <a:xfrm>
            <a:off x="2194560" y="4242816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</a:rPr>
              <a:t>[ DD-MMM-YYYY 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809744"/>
            <a:ext cx="1645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F6B00"/>
                </a:solidFill>
              </a:rPr>
              <a:t>Prepared by:</a:t>
            </a:r>
          </a:p>
        </p:txBody>
      </p:sp>
      <p:sp>
        <p:nvSpPr>
          <p:cNvPr id="14" name="lm360_prepared_by"/>
          <p:cNvSpPr txBox="1"/>
          <p:nvPr/>
        </p:nvSpPr>
        <p:spPr>
          <a:xfrm>
            <a:off x="2194560" y="4809744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</a:rPr>
              <a:t>[ Your Name / Company ]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309360"/>
            <a:ext cx="12188952" cy="457200"/>
          </a:xfrm>
          <a:prstGeom prst="rect">
            <a:avLst/>
          </a:prstGeom>
          <a:solidFill>
            <a:srgbClr val="0A16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74320" y="6309360"/>
            <a:ext cx="1164031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AAAAAA"/>
                </a:solidFill>
              </a:rPr>
              <a:t>360 Degree Marketing  •  Use the 360LM Add-in ribbon tab to fill in this deck  •  Do not edit tagged shapes manually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457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F6B00"/>
                </a:solidFill>
              </a:rPr>
              <a:t>Counter #1</a:t>
            </a:r>
          </a:p>
        </p:txBody>
      </p:sp>
      <p:sp>
        <p:nvSpPr>
          <p:cNvPr id="4" name="lm360_counter_1"/>
          <p:cNvSpPr txBox="1"/>
          <p:nvPr/>
        </p:nvSpPr>
        <p:spPr>
          <a:xfrm>
            <a:off x="228600" y="384048"/>
            <a:ext cx="80467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</a:rPr>
              <a:t>Abohar — KFC</a:t>
            </a:r>
          </a:p>
        </p:txBody>
      </p:sp>
      <p:sp>
        <p:nvSpPr>
          <p:cNvPr id="5" name="lm360_city_state_1"/>
          <p:cNvSpPr txBox="1"/>
          <p:nvPr/>
        </p:nvSpPr>
        <p:spPr>
          <a:xfrm>
            <a:off x="8412480" y="73152"/>
            <a:ext cx="3566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F2F2F2"/>
                </a:solidFill>
              </a:rPr>
              <a:t>Abohar  |  Punjab</a:t>
            </a:r>
          </a:p>
        </p:txBody>
      </p:sp>
      <p:sp>
        <p:nvSpPr>
          <p:cNvPr id="6" name="lm360_brand_tag_1"/>
          <p:cNvSpPr/>
          <p:nvPr/>
        </p:nvSpPr>
        <p:spPr>
          <a:xfrm>
            <a:off x="8412480" y="457200"/>
            <a:ext cx="1188720" cy="34747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0" y="457200"/>
            <a:ext cx="1188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</a:rPr>
              <a:t>KFC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078992"/>
            <a:ext cx="8412480" cy="347472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4320" y="1078992"/>
            <a:ext cx="1508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Item Type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1078992"/>
            <a:ext cx="1325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Material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1078992"/>
            <a:ext cx="1325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Size (W × H)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1078992"/>
            <a:ext cx="411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Qty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0" y="1078992"/>
            <a:ext cx="1965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Remarks — Prod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0" y="1078992"/>
            <a:ext cx="1600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Remarks — Install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426464"/>
            <a:ext cx="8412480" cy="40233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lm360_1_0_type"/>
          <p:cNvSpPr txBox="1"/>
          <p:nvPr/>
        </p:nvSpPr>
        <p:spPr>
          <a:xfrm>
            <a:off x="283464" y="1456464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Glow Sign Board</a:t>
            </a:r>
          </a:p>
        </p:txBody>
      </p:sp>
      <p:sp>
        <p:nvSpPr>
          <p:cNvPr id="17" name="lm360_1_0_material"/>
          <p:cNvSpPr txBox="1"/>
          <p:nvPr/>
        </p:nvSpPr>
        <p:spPr>
          <a:xfrm>
            <a:off x="1837943" y="1456464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Acrylic + LED</a:t>
            </a:r>
          </a:p>
        </p:txBody>
      </p:sp>
      <p:sp>
        <p:nvSpPr>
          <p:cNvPr id="18" name="lm360_1_0_size"/>
          <p:cNvSpPr txBox="1"/>
          <p:nvPr/>
        </p:nvSpPr>
        <p:spPr>
          <a:xfrm>
            <a:off x="3209544" y="1456464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4×2 ft</a:t>
            </a:r>
          </a:p>
        </p:txBody>
      </p:sp>
      <p:sp>
        <p:nvSpPr>
          <p:cNvPr id="19" name="lm360_1_0_qty"/>
          <p:cNvSpPr txBox="1"/>
          <p:nvPr/>
        </p:nvSpPr>
        <p:spPr>
          <a:xfrm>
            <a:off x="4581144" y="1456464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1</a:t>
            </a:r>
          </a:p>
        </p:txBody>
      </p:sp>
      <p:sp>
        <p:nvSpPr>
          <p:cNvPr id="20" name="lm360_1_0_rem_prod"/>
          <p:cNvSpPr txBox="1"/>
          <p:nvPr/>
        </p:nvSpPr>
        <p:spPr>
          <a:xfrm>
            <a:off x="5038344" y="1456464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Double-sided</a:t>
            </a:r>
          </a:p>
        </p:txBody>
      </p:sp>
      <p:sp>
        <p:nvSpPr>
          <p:cNvPr id="21" name="lm360_1_0_rem_inst"/>
          <p:cNvSpPr txBox="1"/>
          <p:nvPr/>
        </p:nvSpPr>
        <p:spPr>
          <a:xfrm>
            <a:off x="7050024" y="1456464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Main entrance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1828800"/>
            <a:ext cx="841248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lm360_1_1_type"/>
          <p:cNvSpPr txBox="1"/>
          <p:nvPr/>
        </p:nvSpPr>
        <p:spPr>
          <a:xfrm>
            <a:off x="283464" y="1858800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Flex Banner</a:t>
            </a:r>
          </a:p>
        </p:txBody>
      </p:sp>
      <p:sp>
        <p:nvSpPr>
          <p:cNvPr id="24" name="lm360_1_1_material"/>
          <p:cNvSpPr txBox="1"/>
          <p:nvPr/>
        </p:nvSpPr>
        <p:spPr>
          <a:xfrm>
            <a:off x="1837943" y="1858800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Vinyl Flex</a:t>
            </a:r>
          </a:p>
        </p:txBody>
      </p:sp>
      <p:sp>
        <p:nvSpPr>
          <p:cNvPr id="25" name="lm360_1_1_size"/>
          <p:cNvSpPr txBox="1"/>
          <p:nvPr/>
        </p:nvSpPr>
        <p:spPr>
          <a:xfrm>
            <a:off x="3209544" y="1858800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6×3 ft</a:t>
            </a:r>
          </a:p>
        </p:txBody>
      </p:sp>
      <p:sp>
        <p:nvSpPr>
          <p:cNvPr id="26" name="lm360_1_1_qty"/>
          <p:cNvSpPr txBox="1"/>
          <p:nvPr/>
        </p:nvSpPr>
        <p:spPr>
          <a:xfrm>
            <a:off x="4581144" y="1858800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2</a:t>
            </a:r>
          </a:p>
        </p:txBody>
      </p:sp>
      <p:sp>
        <p:nvSpPr>
          <p:cNvPr id="27" name="lm360_1_1_rem_prod"/>
          <p:cNvSpPr txBox="1"/>
          <p:nvPr/>
        </p:nvSpPr>
        <p:spPr>
          <a:xfrm>
            <a:off x="5038344" y="1858800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Gang print OK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50024" y="1858800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2231136"/>
            <a:ext cx="8412480" cy="40233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lm360_1_2_type"/>
          <p:cNvSpPr txBox="1"/>
          <p:nvPr/>
        </p:nvSpPr>
        <p:spPr>
          <a:xfrm>
            <a:off x="283464" y="2261136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Window Decal</a:t>
            </a:r>
          </a:p>
        </p:txBody>
      </p:sp>
      <p:sp>
        <p:nvSpPr>
          <p:cNvPr id="31" name="lm360_1_2_material"/>
          <p:cNvSpPr txBox="1"/>
          <p:nvPr/>
        </p:nvSpPr>
        <p:spPr>
          <a:xfrm>
            <a:off x="1837943" y="2261136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One Way Vision</a:t>
            </a:r>
          </a:p>
        </p:txBody>
      </p:sp>
      <p:sp>
        <p:nvSpPr>
          <p:cNvPr id="32" name="lm360_1_2_size"/>
          <p:cNvSpPr txBox="1"/>
          <p:nvPr/>
        </p:nvSpPr>
        <p:spPr>
          <a:xfrm>
            <a:off x="3209544" y="2261136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3×4 ft</a:t>
            </a:r>
          </a:p>
        </p:txBody>
      </p:sp>
      <p:sp>
        <p:nvSpPr>
          <p:cNvPr id="33" name="lm360_1_2_qty"/>
          <p:cNvSpPr txBox="1"/>
          <p:nvPr/>
        </p:nvSpPr>
        <p:spPr>
          <a:xfrm>
            <a:off x="4581144" y="2261136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38344" y="2261136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5" name="lm360_1_2_rem_inst"/>
          <p:cNvSpPr txBox="1"/>
          <p:nvPr/>
        </p:nvSpPr>
        <p:spPr>
          <a:xfrm>
            <a:off x="7050024" y="2261136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Glass facade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28600" y="1078992"/>
            <a:ext cx="64008" cy="155448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lm360_creative_1"/>
          <p:cNvSpPr/>
          <p:nvPr/>
        </p:nvSpPr>
        <p:spPr>
          <a:xfrm>
            <a:off x="8778240" y="1078992"/>
            <a:ext cx="3291840" cy="5458968"/>
          </a:xfrm>
          <a:prstGeom prst="rect">
            <a:avLst/>
          </a:prstGeom>
          <a:solidFill>
            <a:srgbClr val="F2F2F2"/>
          </a:solidFill>
          <a:ln w="19050">
            <a:solidFill>
              <a:srgbClr val="FF6B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778240" y="2743200"/>
            <a:ext cx="32918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AAAAAA"/>
                </a:solidFill>
              </a:rPr>
              <a:t>📸  Drag creative
or reference image here</a:t>
            </a:r>
          </a:p>
        </p:txBody>
      </p:sp>
      <p:sp>
        <p:nvSpPr>
          <p:cNvPr id="39" name="lm360_json_1"/>
          <p:cNvSpPr txBox="1"/>
          <p:nvPr/>
        </p:nvSpPr>
        <p:spPr>
          <a:xfrm>
            <a:off x="12801600" y="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" b="0">
                <a:solidFill>
                  <a:srgbClr val="FFFFFF"/>
                </a:solidFill>
              </a:rPr>
              <a:t>{"lm360_schema": "v1", "counter_name": "Abohar — KFC", "city": "Abohar", "state": "Punjab", "brand": "KFC", "campaign": "Summer Launch 2026", "items": [{"type": "Glow Sign Board", "material": "Acrylic + LED", "size": "4×2 ft", "qty": 1, "rem_prod": "Double-sided", "rem_inst": "Main entrance"}, {"type": "Flex Banner", "material": "Vinyl Flex", "size": "6×3 ft", "qty": 2, "rem_prod": "Gang print OK", "rem_inst": ""}, {"type": "Window Decal", "material": "One Way Vision", "size": "3×4 ft", "qty": 1, "rem_prod": "", "rem_inst": "Glass facade"}]}</a:t>
            </a:r>
          </a:p>
        </p:txBody>
      </p:sp>
      <p:sp>
        <p:nvSpPr>
          <p:cNvPr id="40" name="Rectangle 39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0" y="6592824"/>
            <a:ext cx="12188952" cy="265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F2F2F2"/>
                </a:solidFill>
              </a:rPr>
              <a:t>360LM BTL Brief  •  Counter #1  •  Edit via 360LM Add-in — do not rearrange shapes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457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F6B00"/>
                </a:solidFill>
              </a:rPr>
              <a:t>Counter #2</a:t>
            </a:r>
          </a:p>
        </p:txBody>
      </p:sp>
      <p:sp>
        <p:nvSpPr>
          <p:cNvPr id="4" name="lm360_counter_2"/>
          <p:cNvSpPr txBox="1"/>
          <p:nvPr/>
        </p:nvSpPr>
        <p:spPr>
          <a:xfrm>
            <a:off x="228600" y="384048"/>
            <a:ext cx="80467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</a:rPr>
              <a:t>Chandigarh — McDonald's SCO 17</a:t>
            </a:r>
          </a:p>
        </p:txBody>
      </p:sp>
      <p:sp>
        <p:nvSpPr>
          <p:cNvPr id="5" name="lm360_city_state_2"/>
          <p:cNvSpPr txBox="1"/>
          <p:nvPr/>
        </p:nvSpPr>
        <p:spPr>
          <a:xfrm>
            <a:off x="8412480" y="73152"/>
            <a:ext cx="3566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F2F2F2"/>
                </a:solidFill>
              </a:rPr>
              <a:t>Chandigarh  |  Punjab</a:t>
            </a:r>
          </a:p>
        </p:txBody>
      </p:sp>
      <p:sp>
        <p:nvSpPr>
          <p:cNvPr id="6" name="lm360_brand_tag_2"/>
          <p:cNvSpPr/>
          <p:nvPr/>
        </p:nvSpPr>
        <p:spPr>
          <a:xfrm>
            <a:off x="8412480" y="457200"/>
            <a:ext cx="1188720" cy="34747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0" y="457200"/>
            <a:ext cx="1188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</a:rPr>
              <a:t>McDonald's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078992"/>
            <a:ext cx="8412480" cy="347472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4320" y="1078992"/>
            <a:ext cx="1508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Item Type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1078992"/>
            <a:ext cx="1325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Material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1078992"/>
            <a:ext cx="1325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Size (W × H)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1078992"/>
            <a:ext cx="411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Qty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0" y="1078992"/>
            <a:ext cx="1965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Remarks — Prod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0" y="1078992"/>
            <a:ext cx="1600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Remarks — Install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426464"/>
            <a:ext cx="8412480" cy="40233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lm360_2_0_type"/>
          <p:cNvSpPr txBox="1"/>
          <p:nvPr/>
        </p:nvSpPr>
        <p:spPr>
          <a:xfrm>
            <a:off x="283464" y="1456464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Backlit Board</a:t>
            </a:r>
          </a:p>
        </p:txBody>
      </p:sp>
      <p:sp>
        <p:nvSpPr>
          <p:cNvPr id="17" name="lm360_2_0_material"/>
          <p:cNvSpPr txBox="1"/>
          <p:nvPr/>
        </p:nvSpPr>
        <p:spPr>
          <a:xfrm>
            <a:off x="1837943" y="1456464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Flex + LED Frame</a:t>
            </a:r>
          </a:p>
        </p:txBody>
      </p:sp>
      <p:sp>
        <p:nvSpPr>
          <p:cNvPr id="18" name="lm360_2_0_size"/>
          <p:cNvSpPr txBox="1"/>
          <p:nvPr/>
        </p:nvSpPr>
        <p:spPr>
          <a:xfrm>
            <a:off x="3209544" y="1456464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5×3 ft</a:t>
            </a:r>
          </a:p>
        </p:txBody>
      </p:sp>
      <p:sp>
        <p:nvSpPr>
          <p:cNvPr id="19" name="lm360_2_0_qty"/>
          <p:cNvSpPr txBox="1"/>
          <p:nvPr/>
        </p:nvSpPr>
        <p:spPr>
          <a:xfrm>
            <a:off x="4581144" y="1456464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1</a:t>
            </a:r>
          </a:p>
        </p:txBody>
      </p:sp>
      <p:sp>
        <p:nvSpPr>
          <p:cNvPr id="20" name="lm360_2_0_rem_prod"/>
          <p:cNvSpPr txBox="1"/>
          <p:nvPr/>
        </p:nvSpPr>
        <p:spPr>
          <a:xfrm>
            <a:off x="5038344" y="1456464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Translite print</a:t>
            </a:r>
          </a:p>
        </p:txBody>
      </p:sp>
      <p:sp>
        <p:nvSpPr>
          <p:cNvPr id="21" name="lm360_2_0_rem_inst"/>
          <p:cNvSpPr txBox="1"/>
          <p:nvPr/>
        </p:nvSpPr>
        <p:spPr>
          <a:xfrm>
            <a:off x="7050024" y="1456464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Counter top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1828800"/>
            <a:ext cx="841248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lm360_2_1_type"/>
          <p:cNvSpPr txBox="1"/>
          <p:nvPr/>
        </p:nvSpPr>
        <p:spPr>
          <a:xfrm>
            <a:off x="283464" y="1858800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Floor Graphic</a:t>
            </a:r>
          </a:p>
        </p:txBody>
      </p:sp>
      <p:sp>
        <p:nvSpPr>
          <p:cNvPr id="24" name="lm360_2_1_material"/>
          <p:cNvSpPr txBox="1"/>
          <p:nvPr/>
        </p:nvSpPr>
        <p:spPr>
          <a:xfrm>
            <a:off x="1837943" y="1858800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Anti-slip Vinyl</a:t>
            </a:r>
          </a:p>
        </p:txBody>
      </p:sp>
      <p:sp>
        <p:nvSpPr>
          <p:cNvPr id="25" name="lm360_2_1_size"/>
          <p:cNvSpPr txBox="1"/>
          <p:nvPr/>
        </p:nvSpPr>
        <p:spPr>
          <a:xfrm>
            <a:off x="3209544" y="1858800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2×2 ft</a:t>
            </a:r>
          </a:p>
        </p:txBody>
      </p:sp>
      <p:sp>
        <p:nvSpPr>
          <p:cNvPr id="26" name="lm360_2_1_qty"/>
          <p:cNvSpPr txBox="1"/>
          <p:nvPr/>
        </p:nvSpPr>
        <p:spPr>
          <a:xfrm>
            <a:off x="4581144" y="1858800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3</a:t>
            </a:r>
          </a:p>
        </p:txBody>
      </p:sp>
      <p:sp>
        <p:nvSpPr>
          <p:cNvPr id="27" name="lm360_2_1_rem_prod"/>
          <p:cNvSpPr txBox="1"/>
          <p:nvPr/>
        </p:nvSpPr>
        <p:spPr>
          <a:xfrm>
            <a:off x="5038344" y="1858800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Laminate matte</a:t>
            </a:r>
          </a:p>
        </p:txBody>
      </p:sp>
      <p:sp>
        <p:nvSpPr>
          <p:cNvPr id="28" name="lm360_2_1_rem_inst"/>
          <p:cNvSpPr txBox="1"/>
          <p:nvPr/>
        </p:nvSpPr>
        <p:spPr>
          <a:xfrm>
            <a:off x="7050024" y="1858800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>Entrance aisle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1078992"/>
            <a:ext cx="64008" cy="1152144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lm360_creative_2"/>
          <p:cNvSpPr/>
          <p:nvPr/>
        </p:nvSpPr>
        <p:spPr>
          <a:xfrm>
            <a:off x="8778240" y="1078992"/>
            <a:ext cx="3291840" cy="5458968"/>
          </a:xfrm>
          <a:prstGeom prst="rect">
            <a:avLst/>
          </a:prstGeom>
          <a:solidFill>
            <a:srgbClr val="F2F2F2"/>
          </a:solidFill>
          <a:ln w="19050">
            <a:solidFill>
              <a:srgbClr val="FF6B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778240" y="2743200"/>
            <a:ext cx="32918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AAAAAA"/>
                </a:solidFill>
              </a:rPr>
              <a:t>📸  Drag creative
or reference image here</a:t>
            </a:r>
          </a:p>
        </p:txBody>
      </p:sp>
      <p:sp>
        <p:nvSpPr>
          <p:cNvPr id="32" name="lm360_json_2"/>
          <p:cNvSpPr txBox="1"/>
          <p:nvPr/>
        </p:nvSpPr>
        <p:spPr>
          <a:xfrm>
            <a:off x="12801600" y="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" b="0">
                <a:solidFill>
                  <a:srgbClr val="FFFFFF"/>
                </a:solidFill>
              </a:rPr>
              <a:t>{"lm360_schema": "v1", "counter_name": "Chandigarh — McDonald's SCO 17", "city": "Chandigarh", "state": "Punjab", "brand": "McDonald's", "campaign": "Summer Launch 2026", "items": [{"type": "Backlit Board", "material": "Flex + LED Frame", "size": "5×3 ft", "qty": 1, "rem_prod": "Translite print", "rem_inst": "Counter top"}, {"type": "Floor Graphic", "material": "Anti-slip Vinyl", "size": "2×2 ft", "qty": 3, "rem_prod": "Laminate matte", "rem_inst": "Entrance aisle"}]}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0" y="6592824"/>
            <a:ext cx="12188952" cy="265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F2F2F2"/>
                </a:solidFill>
              </a:rPr>
              <a:t>360LM BTL Brief  •  Counter #2  •  Edit via 360LM Add-in — do not rearrange shapes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45720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FF6B00"/>
                </a:solidFill>
              </a:rPr>
              <a:t>Counter #N</a:t>
            </a:r>
          </a:p>
        </p:txBody>
      </p:sp>
      <p:sp>
        <p:nvSpPr>
          <p:cNvPr id="4" name="lm360_counter_N"/>
          <p:cNvSpPr txBox="1"/>
          <p:nvPr/>
        </p:nvSpPr>
        <p:spPr>
          <a:xfrm>
            <a:off x="228600" y="384048"/>
            <a:ext cx="804672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</a:rPr>
              <a:t>[ Counter / Store Name ]</a:t>
            </a:r>
          </a:p>
        </p:txBody>
      </p:sp>
      <p:sp>
        <p:nvSpPr>
          <p:cNvPr id="5" name="lm360_city_state_N"/>
          <p:cNvSpPr txBox="1"/>
          <p:nvPr/>
        </p:nvSpPr>
        <p:spPr>
          <a:xfrm>
            <a:off x="8412480" y="73152"/>
            <a:ext cx="35661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F2F2F2"/>
                </a:solidFill>
              </a:rPr>
              <a:t>[ City ]  |  [ State ]</a:t>
            </a:r>
          </a:p>
        </p:txBody>
      </p:sp>
      <p:sp>
        <p:nvSpPr>
          <p:cNvPr id="6" name="lm360_brand_tag_N"/>
          <p:cNvSpPr/>
          <p:nvPr/>
        </p:nvSpPr>
        <p:spPr>
          <a:xfrm>
            <a:off x="8412480" y="457200"/>
            <a:ext cx="1188720" cy="347472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0" y="457200"/>
            <a:ext cx="11887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</a:rPr>
              <a:t>[ Brand ]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078992"/>
            <a:ext cx="8412480" cy="347472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4320" y="1078992"/>
            <a:ext cx="1508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Item Type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1078992"/>
            <a:ext cx="1325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Material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0" y="1078992"/>
            <a:ext cx="13258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Size (W × H)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0" y="1078992"/>
            <a:ext cx="411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Qty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0" y="1078992"/>
            <a:ext cx="1965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Remarks — Prod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0" y="1078992"/>
            <a:ext cx="1600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</a:rPr>
              <a:t>Remarks — Install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426464"/>
            <a:ext cx="8412480" cy="40233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83464" y="1456464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37943" y="1456464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9544" y="1456464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81144" y="1456464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38344" y="1456464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50024" y="1456464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1828800"/>
            <a:ext cx="841248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83464" y="1858800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37943" y="1858800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09544" y="1858800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81144" y="1858800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38344" y="1858800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50024" y="1858800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29" name="Rectangle 28"/>
          <p:cNvSpPr/>
          <p:nvPr/>
        </p:nvSpPr>
        <p:spPr>
          <a:xfrm>
            <a:off x="228600" y="2231136"/>
            <a:ext cx="8412480" cy="40233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83464" y="2261136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37943" y="2261136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09544" y="2261136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81144" y="2261136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38344" y="2261136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50024" y="2261136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6" name="Rectangle 35"/>
          <p:cNvSpPr/>
          <p:nvPr/>
        </p:nvSpPr>
        <p:spPr>
          <a:xfrm>
            <a:off x="228600" y="2633472"/>
            <a:ext cx="8412480" cy="4023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83464" y="2663472"/>
            <a:ext cx="14813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837943" y="2663472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209544" y="2663472"/>
            <a:ext cx="12984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581144" y="2663472"/>
            <a:ext cx="38404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38344" y="2663472"/>
            <a:ext cx="193852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050024" y="2663472"/>
            <a:ext cx="1572768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212121"/>
                </a:solidFill>
              </a:rPr>
              <a:t/>
            </a:r>
          </a:p>
        </p:txBody>
      </p:sp>
      <p:sp>
        <p:nvSpPr>
          <p:cNvPr id="43" name="Rectangle 42"/>
          <p:cNvSpPr/>
          <p:nvPr/>
        </p:nvSpPr>
        <p:spPr>
          <a:xfrm>
            <a:off x="228600" y="1078992"/>
            <a:ext cx="64008" cy="1956816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lm360_creative_N"/>
          <p:cNvSpPr/>
          <p:nvPr/>
        </p:nvSpPr>
        <p:spPr>
          <a:xfrm>
            <a:off x="8778240" y="1078992"/>
            <a:ext cx="3291840" cy="5458968"/>
          </a:xfrm>
          <a:prstGeom prst="rect">
            <a:avLst/>
          </a:prstGeom>
          <a:solidFill>
            <a:srgbClr val="F2F2F2"/>
          </a:solidFill>
          <a:ln w="19050">
            <a:solidFill>
              <a:srgbClr val="FF6B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778240" y="2743200"/>
            <a:ext cx="32918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AAAAAA"/>
                </a:solidFill>
              </a:rPr>
              <a:t>📸  Drag creative
or reference image here</a:t>
            </a:r>
          </a:p>
        </p:txBody>
      </p:sp>
      <p:sp>
        <p:nvSpPr>
          <p:cNvPr id="46" name="lm360_json_N"/>
          <p:cNvSpPr txBox="1"/>
          <p:nvPr/>
        </p:nvSpPr>
        <p:spPr>
          <a:xfrm>
            <a:off x="12801600" y="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" b="0">
                <a:solidFill>
                  <a:srgbClr val="FFFFFF"/>
                </a:solidFill>
              </a:rPr>
              <a:t>{"lm360_schema": "v1", "counter_name": "[ Counter / Store Name ]", "city": "[ City ]", "state": "[ State ]", "brand": "[ Brand ]", "campaign": "", "items": [{}, {}, {}, {}]}</a:t>
            </a:r>
          </a:p>
        </p:txBody>
      </p:sp>
      <p:sp>
        <p:nvSpPr>
          <p:cNvPr id="47" name="Rectangle 46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0" y="6592824"/>
            <a:ext cx="12188952" cy="265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>
                <a:solidFill>
                  <a:srgbClr val="F2F2F2"/>
                </a:solidFill>
              </a:rPr>
              <a:t>360LM BTL Brief  •  Counter #N  •  Edit via 360LM Add-in — do not rearrange shapes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UI/customUI14.xml><?xml version="1.0" encoding="utf-8"?>
<mso:customUI xmlns:mso="http://schemas.microsoft.com/office/2009/07/customui" onLoad="RibbonOnLoad">
  <mso:ribbon>
    <mso:tabs>
      <mso:tab id="tab360LM" label="360LM Branding" insertAfterMso="TabInsert">
        <mso:group id="grpCover" label="Deck Setup">
          <mso:button id="btnCover" label="Edit Cover" size="large" imageMso="FileDocumentProperties" onAction="EditCover" screentip="Edit brand, campaign and date on the cover slide"/>
        </mso:group>
        <mso:group id="grpEntry" label="Add Counter">
          <mso:button id="btnNewCounter" label="New Counter" size="large" imageMso="ContentControlGallery" onAction="NewCounter" screentip="Open form to add a new counter slide"/>
          <mso:button id="btnValidate" label="Validate" size="large" imageMso="ReviewMarkAsCompleted" onAction="ValidateAll" screentip="Check all slides for missing or invalid fields"/>
        </mso:group>
        <mso:group id="grpExport" label="Send to 360LM">
          <mso:button id="btnExportJSON" label="Export JSON" size="large" imageMso="ExportExcel" onAction="ExportJSON" screentip="Save extracted data as JSON file"/>
          <mso:button id="btnEmail" label="Email to 360LM" size="large" imageMso="EnvelopeInsert" onAction="EmailTo360LM" screentip="Attach deck and JSON to a new email addressed to 360LM"/>
        </mso:group>
      </mso:tab>
    </mso:tabs>
  </mso:ribbon>
</mso:customUI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